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77" r:id="rId5"/>
    <p:sldId id="278" r:id="rId6"/>
    <p:sldId id="260" r:id="rId7"/>
    <p:sldId id="258" r:id="rId8"/>
    <p:sldId id="262" r:id="rId9"/>
    <p:sldId id="263" r:id="rId10"/>
    <p:sldId id="264" r:id="rId11"/>
    <p:sldId id="261" r:id="rId12"/>
    <p:sldId id="265" r:id="rId13"/>
    <p:sldId id="269" r:id="rId14"/>
    <p:sldId id="270" r:id="rId15"/>
    <p:sldId id="268" r:id="rId16"/>
    <p:sldId id="271" r:id="rId17"/>
    <p:sldId id="272" r:id="rId18"/>
    <p:sldId id="267" r:id="rId19"/>
    <p:sldId id="266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42"/>
    <p:restoredTop sz="83728"/>
  </p:normalViewPr>
  <p:slideViewPr>
    <p:cSldViewPr snapToGrid="0" snapToObjects="1">
      <p:cViewPr varScale="1">
        <p:scale>
          <a:sx n="74" d="100"/>
          <a:sy n="74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-hospital is really scary, nurses and doctors coming in and out</a:t>
            </a:r>
          </a:p>
          <a:p>
            <a:r>
              <a:rPr lang="en-US">
                <a:cs typeface="Calibri"/>
              </a:rPr>
              <a:t>-stressful for stroke patients</a:t>
            </a:r>
          </a:p>
          <a:p>
            <a:r>
              <a:rPr lang="en-US">
                <a:cs typeface="Calibri"/>
              </a:rPr>
              <a:t>- stroke occurs when blood flow to certain part of brain is cut off</a:t>
            </a:r>
          </a:p>
          <a:p>
            <a:r>
              <a:rPr lang="en-US">
                <a:cs typeface="Calibri"/>
              </a:rPr>
              <a:t>- every hospital room is equipped with patient-to-nurse call bell system that alleviates stress </a:t>
            </a:r>
          </a:p>
          <a:p>
            <a:r>
              <a:rPr lang="en-US">
                <a:cs typeface="Calibri"/>
              </a:rPr>
              <a:t>- unfortunately, stroke patients with these disabilities have trouble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First call bell- incorporated into TV remote- red button alerts nurse</a:t>
            </a:r>
          </a:p>
          <a:p>
            <a:r>
              <a:rPr lang="en-US">
                <a:cs typeface="Calibri"/>
              </a:rPr>
              <a:t>Mainly for patients with intact cognittive and motor skills- however, it can be hard to differentiate for blind patients</a:t>
            </a:r>
          </a:p>
          <a:p>
            <a:r>
              <a:rPr lang="en-US">
                <a:cs typeface="Calibri"/>
              </a:rPr>
              <a:t>They already have some adapted call bells in place for ppl with limited hand mobility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Second is single-push call bell which is easier to grip and use. Only problem is no place to keep it</a:t>
            </a:r>
          </a:p>
          <a:p>
            <a:r>
              <a:rPr lang="en-US">
                <a:cs typeface="Calibri"/>
              </a:rPr>
              <a:t>Third is for people with least dexterity. </a:t>
            </a:r>
            <a:r>
              <a:rPr lang="en-US"/>
              <a:t>. Patients can push this button with their palm with very little force. For that reason, it tends to be extremely sensitive.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call bell that is activated when patients rest their hand on it for 5 seconds. It is clearly labeled, and will be labeled with brail for visually impaired patients.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</a:t>
            </a:r>
            <a:r>
              <a:rPr lang="en-US" b="0" i="0" u="none" strike="noStrike" kern="1200">
                <a:effectLst/>
              </a:rPr>
              <a:t>call bell </a:t>
            </a:r>
            <a:r>
              <a:rPr lang="en-US"/>
              <a:t>that is activated when patients rest their </a:t>
            </a:r>
            <a:r>
              <a:rPr lang="en-US" b="0" i="0" u="none" strike="noStrike" kern="1200">
                <a:effectLst/>
              </a:rPr>
              <a:t>hand </a:t>
            </a:r>
            <a:r>
              <a:rPr lang="en-US"/>
              <a:t>on it </a:t>
            </a:r>
            <a:r>
              <a:rPr lang="en-US" b="0" i="0" u="none" strike="noStrike" kern="1200">
                <a:effectLst/>
              </a:rPr>
              <a:t>for 5 seconds</a:t>
            </a:r>
            <a:r>
              <a:rPr lang="en-US"/>
              <a:t>. It is clearly labeled with the word NURSE and a pitture,</a:t>
            </a:r>
            <a:r>
              <a:rPr lang="en-US" b="0" i="0" u="none" strike="noStrike" kern="1200">
                <a:effectLst/>
              </a:rPr>
              <a:t> and </a:t>
            </a:r>
            <a:r>
              <a:rPr lang="en-US"/>
              <a:t>will </a:t>
            </a:r>
            <a:r>
              <a:rPr lang="en-US" b="0" i="0" u="none" strike="noStrike" kern="1200">
                <a:effectLst/>
              </a:rPr>
              <a:t>be </a:t>
            </a:r>
            <a:r>
              <a:rPr lang="en-US"/>
              <a:t>labeled </a:t>
            </a:r>
            <a:r>
              <a:rPr lang="en-US" b="0" i="0" u="none" strike="noStrike" kern="1200">
                <a:effectLst/>
              </a:rPr>
              <a:t>with </a:t>
            </a:r>
            <a:r>
              <a:rPr lang="en-US"/>
              <a:t>brail for visually impaired patients</a:t>
            </a:r>
            <a:r>
              <a:rPr lang="en-US" b="0" i="0" u="none" strike="noStrike" kern="1200">
                <a:effectLst/>
              </a:rPr>
              <a:t>.</a:t>
            </a:r>
            <a:r>
              <a:rPr lang="en-US"/>
              <a:t> 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1682" y="643467"/>
            <a:ext cx="12203681" cy="744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Objectives: Battery v Main Wall Power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" y="1924334"/>
            <a:ext cx="11840084" cy="28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4978400"/>
            <a:ext cx="10424160" cy="13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hospital currently..</a:t>
            </a:r>
          </a:p>
          <a:p>
            <a:pPr marL="0" indent="0" algn="r">
              <a:buNone/>
            </a:pPr>
            <a:r>
              <a:rPr lang="en-US" b="1" i="1" dirty="0"/>
              <a:t>“[uses] analytics tools and other third party technologies </a:t>
            </a:r>
            <a:r>
              <a:rPr lang="is-IS" b="1" i="1" dirty="0"/>
              <a:t>…</a:t>
            </a:r>
            <a:r>
              <a:rPr lang="en-US" b="1" i="1" dirty="0"/>
              <a:t> to collect non-individual information in the form of various usage and user metrics when the user employs these services.”</a:t>
            </a:r>
          </a:p>
          <a:p>
            <a:pPr algn="r">
              <a:buFontTx/>
              <a:buChar char="-"/>
            </a:pPr>
            <a:r>
              <a:rPr lang="en-US" sz="2000" dirty="0"/>
              <a:t>Duke Health Notice of Privacy Practices</a:t>
            </a:r>
          </a:p>
          <a:p>
            <a:pPr algn="r">
              <a:buFontTx/>
              <a:buChar char="-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/>
              <a:t>Our device does not generate </a:t>
            </a:r>
            <a:r>
              <a:rPr lang="en-US" i="1" dirty="0"/>
              <a:t>protected health information </a:t>
            </a:r>
            <a:r>
              <a:rPr lang="en-US" dirty="0"/>
              <a:t>as defined in HIPAA Part 164 Security and Privacy Subpart C.</a:t>
            </a:r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Administrative (office processes and policies), Physical (security lock) and Technical (encryption, securing WLAN traffic) Requirements.</a:t>
            </a:r>
          </a:p>
          <a:p>
            <a:r>
              <a:rPr lang="en-US" dirty="0"/>
              <a:t>Bluetooth Security: Provides 128-bit SAFER+ encryption and authentication. Controllable discovery and connection modes control access. </a:t>
            </a:r>
          </a:p>
        </p:txBody>
      </p:sp>
    </p:spTree>
    <p:extLst>
      <p:ext uri="{BB962C8B-B14F-4D97-AF65-F5344CB8AC3E}">
        <p14:creationId xmlns:p14="http://schemas.microsoft.com/office/powerpoint/2010/main" val="8238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Administrative (office processes and policies), Physical (security lock) and Technical (encryption, securing WLAN traffic) Requirements.</a:t>
            </a:r>
          </a:p>
          <a:p>
            <a:r>
              <a:rPr lang="en-US" dirty="0">
                <a:ln>
                  <a:solidFill>
                    <a:schemeClr val="accent6"/>
                  </a:solidFill>
                </a:ln>
              </a:rPr>
              <a:t>Bluetooth </a:t>
            </a:r>
            <a:r>
              <a:rPr lang="en-US" dirty="0"/>
              <a:t>Security: Provides 128-bit SAFER+ encryption and authentication. Controllable discovery and connection modes control access. </a:t>
            </a:r>
          </a:p>
        </p:txBody>
      </p:sp>
    </p:spTree>
    <p:extLst>
      <p:ext uri="{BB962C8B-B14F-4D97-AF65-F5344CB8AC3E}">
        <p14:creationId xmlns:p14="http://schemas.microsoft.com/office/powerpoint/2010/main" val="20403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681" y="1825625"/>
            <a:ext cx="5916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Modeling: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3" y="1690688"/>
            <a:ext cx="6079689" cy="4514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2337" y="968489"/>
            <a:ext cx="5599663" cy="144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- </a:t>
            </a:r>
            <a:r>
              <a:rPr lang="en-US" sz="3600">
                <a:solidFill>
                  <a:schemeClr val="tx1"/>
                </a:solidFill>
              </a:rPr>
              <a:t>No longer detachable</a:t>
            </a: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- Flexible clamp- gooseneck: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94" y="2412886"/>
            <a:ext cx="3781259" cy="37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 of potential servomotor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53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9288F-3456-4192-913B-183A504E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haroni"/>
                <a:cs typeface="Aharoni"/>
              </a:rPr>
              <a:t>Clinical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C145-CB30-4FC5-A7EB-0B9AB0B8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907313" cy="34156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Stroke patients: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Paralysis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Visual impairments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Speech impairments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Cognitive impairments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cs typeface="Calibri"/>
              </a:rPr>
              <a:t>How can these patients contact nurses?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person, standing, clothing&#10;&#10;Description generated with high confidence">
            <a:extLst>
              <a:ext uri="{FF2B5EF4-FFF2-40B4-BE49-F238E27FC236}">
                <a16:creationId xmlns:a16="http://schemas.microsoft.com/office/drawing/2014/main" id="{FC50DB67-E9DB-48F5-BF8B-449C966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43" y="3481271"/>
            <a:ext cx="6664195" cy="3751142"/>
          </a:xfrm>
          <a:prstGeom prst="rect">
            <a:avLst/>
          </a:prstGeom>
        </p:spPr>
      </p:pic>
      <p:pic>
        <p:nvPicPr>
          <p:cNvPr id="5" name="Picture 5" descr="A group of people looking at each other&#10;&#10;Description generated with high confidence">
            <a:extLst>
              <a:ext uri="{FF2B5EF4-FFF2-40B4-BE49-F238E27FC236}">
                <a16:creationId xmlns:a16="http://schemas.microsoft.com/office/drawing/2014/main" id="{2790A5BC-1B24-4600-A53C-912C0EEE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01" y="-3291"/>
            <a:ext cx="6664293" cy="34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Use a Bluetooth board to connect reliably to Grove IR sensor </a:t>
            </a:r>
          </a:p>
          <a:p>
            <a:r>
              <a:rPr lang="en-US" dirty="0"/>
              <a:t>Determine most effect text notification mechanism </a:t>
            </a:r>
          </a:p>
          <a:p>
            <a:r>
              <a:rPr lang="en-US" dirty="0"/>
              <a:t>Finalizing servomotor</a:t>
            </a:r>
          </a:p>
          <a:p>
            <a:r>
              <a:rPr lang="en-US" dirty="0"/>
              <a:t>Electrical and Mechanical CAD </a:t>
            </a:r>
          </a:p>
          <a:p>
            <a:r>
              <a:rPr lang="en-US" dirty="0"/>
              <a:t>Have a working prototype to implement and test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5877-783F-4555-B1FC-AA922FBC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66" y="320610"/>
            <a:ext cx="7524715" cy="1558562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haroni"/>
                <a:cs typeface="Aharoni"/>
              </a:rPr>
              <a:t>DUKE NEUROCRITICAL UNIT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 up of a mouse&#10;&#10;Description generated with high confidence">
            <a:extLst>
              <a:ext uri="{FF2B5EF4-FFF2-40B4-BE49-F238E27FC236}">
                <a16:creationId xmlns:a16="http://schemas.microsoft.com/office/drawing/2014/main" id="{06CB8155-0FD0-4782-9E49-593DAD13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" r="-4" b="12134"/>
          <a:stretch/>
        </p:blipFill>
        <p:spPr>
          <a:xfrm>
            <a:off x="9053088" y="4197205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7" name="Picture 8" descr="A picture containing remote, indoor, controller, game&#10;&#10;Description generated with very high confidence">
            <a:extLst>
              <a:ext uri="{FF2B5EF4-FFF2-40B4-BE49-F238E27FC236}">
                <a16:creationId xmlns:a16="http://schemas.microsoft.com/office/drawing/2014/main" id="{B3068AB5-8661-47C7-828B-998C7422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74719" y="-1268751"/>
            <a:ext cx="4725306" cy="47343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D1E488D-1E87-41EE-924D-D3D4B255D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22" y="2803979"/>
            <a:ext cx="2585356" cy="25708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BBF4BE-C846-4055-9C7F-D7A225DEFD57}"/>
              </a:ext>
            </a:extLst>
          </p:cNvPr>
          <p:cNvSpPr txBox="1">
            <a:spLocks/>
          </p:cNvSpPr>
          <p:nvPr/>
        </p:nvSpPr>
        <p:spPr>
          <a:xfrm>
            <a:off x="-67520" y="1400218"/>
            <a:ext cx="5071802" cy="134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Major Problems: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6706C-EDC0-4997-BB1C-B3E8CAFB5704}"/>
              </a:ext>
            </a:extLst>
          </p:cNvPr>
          <p:cNvSpPr txBox="1"/>
          <p:nvPr/>
        </p:nvSpPr>
        <p:spPr>
          <a:xfrm>
            <a:off x="1574800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F979A-02AA-45E9-836D-8C104D31FB69}"/>
              </a:ext>
            </a:extLst>
          </p:cNvPr>
          <p:cNvSpPr/>
          <p:nvPr/>
        </p:nvSpPr>
        <p:spPr>
          <a:xfrm>
            <a:off x="522515" y="2644072"/>
            <a:ext cx="4847770" cy="333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Too sensitive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Not plugged in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C9E318-5198-48F9-91B7-3E597EA3725B}"/>
              </a:ext>
            </a:extLst>
          </p:cNvPr>
          <p:cNvSpPr/>
          <p:nvPr/>
        </p:nvSpPr>
        <p:spPr>
          <a:xfrm>
            <a:off x="5673079" y="-222964"/>
            <a:ext cx="8501973" cy="71887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631E6-2E5C-434F-A9D9-FFF9A2D1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4" y="2821359"/>
            <a:ext cx="3965643" cy="1325563"/>
          </a:xfrm>
        </p:spPr>
        <p:txBody>
          <a:bodyPr>
            <a:normAutofit/>
          </a:bodyPr>
          <a:lstStyle/>
          <a:p>
            <a:br>
              <a:rPr lang="en-US" sz="3600" dirty="0">
                <a:cs typeface="Calibri Light"/>
              </a:rPr>
            </a:br>
            <a:endParaRPr lang="en-US" dirty="0"/>
          </a:p>
        </p:txBody>
      </p:sp>
      <p:pic>
        <p:nvPicPr>
          <p:cNvPr id="4" name="Picture 4" descr="A picture containing person, indoor, wall, woman&#10;&#10;Description generated with very high confidence">
            <a:extLst>
              <a:ext uri="{FF2B5EF4-FFF2-40B4-BE49-F238E27FC236}">
                <a16:creationId xmlns:a16="http://schemas.microsoft.com/office/drawing/2014/main" id="{4D4E7DBC-92CC-40BB-809E-CCFE6D71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5309" y="599014"/>
            <a:ext cx="8323362" cy="5551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DF91D5-7E97-4DAC-8BEB-7039F4DBA42C}"/>
              </a:ext>
            </a:extLst>
          </p:cNvPr>
          <p:cNvSpPr/>
          <p:nvPr/>
        </p:nvSpPr>
        <p:spPr>
          <a:xfrm>
            <a:off x="1635714" y="264346"/>
            <a:ext cx="2422187" cy="946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NEED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F573B-6E08-4BDB-AB21-64D6AE5A234F}"/>
              </a:ext>
            </a:extLst>
          </p:cNvPr>
          <p:cNvSpPr/>
          <p:nvPr/>
        </p:nvSpPr>
        <p:spPr>
          <a:xfrm>
            <a:off x="213313" y="982801"/>
            <a:ext cx="5027501" cy="2383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Calibri"/>
              </a:rPr>
              <a:t>A way to address </a:t>
            </a:r>
            <a:r>
              <a:rPr lang="en-US" sz="3200" b="1">
                <a:cs typeface="Calibri"/>
              </a:rPr>
              <a:t>inadequate patient-to-nurse communication in </a:t>
            </a:r>
            <a:r>
              <a:rPr lang="en-US" sz="3200" b="1" dirty="0">
                <a:cs typeface="Calibri"/>
              </a:rPr>
              <a:t>patients with limited hand mobility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6EEFE-EB94-4DF5-B62B-1E7F31428723}"/>
              </a:ext>
            </a:extLst>
          </p:cNvPr>
          <p:cNvSpPr/>
          <p:nvPr/>
        </p:nvSpPr>
        <p:spPr>
          <a:xfrm>
            <a:off x="213313" y="4139660"/>
            <a:ext cx="5085557" cy="22385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Increases accessibility to assistance</a:t>
            </a:r>
          </a:p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Reduces the amount of false alerts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631746-3AD1-4D01-99D5-38134327E044}"/>
              </a:ext>
            </a:extLst>
          </p:cNvPr>
          <p:cNvSpPr/>
          <p:nvPr/>
        </p:nvSpPr>
        <p:spPr>
          <a:xfrm>
            <a:off x="1258342" y="3446149"/>
            <a:ext cx="3452701" cy="64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haroni"/>
                <a:cs typeface="Aharoni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986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02652" y="1514954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Sensor-based- must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rest hand for 5 seconds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61D47-84C8-448B-A046-0AC11F9A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165" y="269132"/>
            <a:ext cx="10515600" cy="1325563"/>
          </a:xfrm>
        </p:spPr>
        <p:txBody>
          <a:bodyPr/>
          <a:lstStyle/>
          <a:p>
            <a:r>
              <a:rPr lang="en-US" b="1" dirty="0">
                <a:latin typeface="Aharoni"/>
                <a:cs typeface="Aharoni"/>
              </a:rPr>
              <a:t>OUR SOLUTION </a:t>
            </a:r>
          </a:p>
        </p:txBody>
      </p:sp>
      <p:pic>
        <p:nvPicPr>
          <p:cNvPr id="4" name="Picture 4" descr="A close up of a car&#10;&#10;Description generated with high confidence">
            <a:extLst>
              <a:ext uri="{FF2B5EF4-FFF2-40B4-BE49-F238E27FC236}">
                <a16:creationId xmlns:a16="http://schemas.microsoft.com/office/drawing/2014/main" id="{C553F545-0AC5-4284-8816-22A7480BC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978" y="479305"/>
            <a:ext cx="3205250" cy="320525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4DD8E9D-4728-4B11-A3D8-25FCD49A4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10" r="-391" b="28767"/>
          <a:stretch/>
        </p:blipFill>
        <p:spPr>
          <a:xfrm>
            <a:off x="858671" y="1795605"/>
            <a:ext cx="1755863" cy="6431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55891" y="1514954"/>
            <a:ext cx="2086006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2652" y="2840517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Immediate wireless alert to nurse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19605" y="2840517"/>
            <a:ext cx="2122292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02652" y="4166080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Light and vibration feedback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34119" y="4166080"/>
            <a:ext cx="2107778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02652" y="5491643"/>
            <a:ext cx="6218780" cy="12044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  <a:cs typeface="Calibri"/>
              </a:rPr>
              <a:t>Flexible cord to attach to bedside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26862" y="5491643"/>
            <a:ext cx="2115035" cy="1204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Accessible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91F093F2-B6DB-49DE-BFB7-FD475677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41" y="3680995"/>
            <a:ext cx="3051509" cy="27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87488"/>
            <a:ext cx="939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it takes patient to find and use the device</a:t>
            </a:r>
          </a:p>
          <a:p>
            <a:r>
              <a:rPr lang="en-US" sz="3200" dirty="0"/>
              <a:t>Percentage of false positives</a:t>
            </a:r>
          </a:p>
          <a:p>
            <a:r>
              <a:rPr lang="en-US" sz="3200" dirty="0"/>
              <a:t>Wires from device to power</a:t>
            </a:r>
          </a:p>
          <a:p>
            <a:r>
              <a:rPr lang="en-US" sz="3200" dirty="0"/>
              <a:t>Number of different settings/modes to adapt to varying hand dexterities</a:t>
            </a:r>
          </a:p>
          <a:p>
            <a:r>
              <a:rPr lang="en-US" sz="3200" dirty="0"/>
              <a:t>Transmission Range</a:t>
            </a:r>
          </a:p>
          <a:p>
            <a:r>
              <a:rPr lang="en-US" sz="3200" dirty="0"/>
              <a:t>Battery Life</a:t>
            </a:r>
          </a:p>
          <a:p>
            <a:r>
              <a:rPr lang="en-US" sz="3200" dirty="0"/>
              <a:t>Water Resistance</a:t>
            </a:r>
          </a:p>
          <a:p>
            <a:r>
              <a:rPr lang="en-US" sz="3200" dirty="0"/>
              <a:t>Cost of Device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Weight of 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293A3-E52F-9C42-9E26-226D7EB0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0" y="4320547"/>
            <a:ext cx="2108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{241D6503-9C52-5F45-A5E2-96ECD046FCAF}tf10001120</Template>
  <TotalTime>308</TotalTime>
  <Words>618</Words>
  <Application>Microsoft Macintosh PowerPoint</Application>
  <PresentationFormat>Widescreen</PresentationFormat>
  <Paragraphs>105</Paragraphs>
  <Slides>20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Office Theme</vt:lpstr>
      <vt:lpstr>MediCall</vt:lpstr>
      <vt:lpstr>Clinical Need</vt:lpstr>
      <vt:lpstr>DUKE NEUROCRITICAL UNIT</vt:lpstr>
      <vt:lpstr> </vt:lpstr>
      <vt:lpstr>OUR SOLUTION </vt:lpstr>
      <vt:lpstr>Specifications</vt:lpstr>
      <vt:lpstr>Objectives: Functional Decomposition</vt:lpstr>
      <vt:lpstr>Objectives: User Alert</vt:lpstr>
      <vt:lpstr>Objectives: Nurse Alert</vt:lpstr>
      <vt:lpstr>Objectives: User Input</vt:lpstr>
      <vt:lpstr>PowerPoint Presentation</vt:lpstr>
      <vt:lpstr>Objectives: Bluetooth and Wi-fi Regulations</vt:lpstr>
      <vt:lpstr>Objectives: Bluetooth and Wi-fi Regulations</vt:lpstr>
      <vt:lpstr>Objectives: Bluetooth and Wi-fi Regulations</vt:lpstr>
      <vt:lpstr>Prototyping Objectives: Drawings</vt:lpstr>
      <vt:lpstr>CAD Modeling: </vt:lpstr>
      <vt:lpstr>CAD model of potential servomotor</vt:lpstr>
      <vt:lpstr>Prototyping Objectives: Code Block Diagram</vt:lpstr>
      <vt:lpstr>Prototyping Objectives: Working Device</vt:lpstr>
      <vt:lpstr>Future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Deepthi Nacharaju</cp:lastModifiedBy>
  <cp:revision>27</cp:revision>
  <dcterms:created xsi:type="dcterms:W3CDTF">2018-12-02T23:45:43Z</dcterms:created>
  <dcterms:modified xsi:type="dcterms:W3CDTF">2018-12-07T02:35:56Z</dcterms:modified>
</cp:coreProperties>
</file>